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B98C"/>
    <a:srgbClr val="3A4254"/>
    <a:srgbClr val="ECE5D8"/>
    <a:srgbClr val="333333"/>
    <a:srgbClr val="1D283E"/>
    <a:srgbClr val="ECC6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DE0B2-DD8D-443D-9005-8F230318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FACACF-98B7-46F2-A0BE-289C513CE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1A807-5346-45AE-ABD7-D3807FE0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C1F26-E619-4D2E-AA7A-AB793F51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F9A2C-BAA5-4DBD-88DF-283A2C33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3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8B9FB-6170-44ED-80C9-00B05FD1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16170A-84EA-4945-9619-A08C94FAA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8839D-78E1-437C-B985-C2000E65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D2C9E-B8DA-4E4D-A312-86BA621D2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9FAED-7BAD-48FF-9F78-3DCF3E4C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2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03D27A-9367-4120-912F-F7513481D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281242-DDC8-4EFC-B676-7BF6A31AD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B5705-DF36-412C-85FD-0101FBFD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3E5E2D-F135-424F-B23E-329DDBDA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F6EB0-793F-45FB-B319-3E796351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0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38376-D9FA-4F28-AD61-134E7366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5897A-A322-4C09-A4E5-FD714E10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B441B-9B45-4FD1-A33F-3549DB4A4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5309C-4056-43AC-8D4B-9C92F047B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356017-71EB-4B88-8703-F28A1B3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1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D28A3-69C4-445A-83FD-7A181093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D382A9-CCDD-49F4-88B4-72FD539AA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C714DF-05A1-4D58-99DD-28E79513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10F67-7FBA-4969-BB22-00CD1645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7AD7-9C9C-400E-B7FC-0E016167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1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C06D3-69B2-4D58-9938-DF99AE82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1AD1A-980E-4330-8787-9D385CC20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74BA2C-AADF-4744-A6C4-FE0DBBE8B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63327-9353-4491-AD2C-C93425CC8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CDF81A-ABE5-4C57-AB74-8EFBD455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AD00-E61C-417A-8364-E4AA43BF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5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1DCAE-76CB-42F8-A0AE-2D1366CE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86433D-C432-48A4-B77A-AB65E536B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0C3B1D-FF7B-41DE-995D-405C2AF75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7B7E37-1F53-4D20-B423-089B08EB1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40E55E-31B1-4D13-AC5E-19EC5AED0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CD2078-D11E-49C6-83BA-61BB91F2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49C5C2-8469-4DF2-A91A-4FCDE58C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F5A11E-497D-4731-B52C-E5945132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1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D4D9B-4613-4FEE-8877-AEE75083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195201-2BAC-4D14-9FFB-9A4445B5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3F36F5-BB52-42DA-AF29-94779382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A219CD-7930-430B-90DA-0D152501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4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90D4A5-CD5F-4C77-BB09-F812B1CB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3D09E8-5F72-4DF2-85F1-973CBCD1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D4DBD-8742-4F2A-AD16-3B4A4D18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5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AC96A-5B26-4D93-86B6-AEAF17279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21431-7A75-4C47-BA0C-FCA8947A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C1EEC-081A-45C8-80DC-2B4E1B54A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9B095A-F69F-4AB5-AE0A-4244DEB6A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6CD07E-5783-4446-AFBE-878F7E11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195C3B-986A-4424-993D-00C2100B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10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E753-EF0A-488D-86A5-70E06AF6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964BAB-F7A2-4F3F-930B-E50AAE499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4A68A2-CD7A-4410-A9E7-B6AF17792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85D767-74F9-478C-8883-DF311503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7AE8E-D147-4D7E-A119-F1DE8143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2449D-DE47-4350-8263-EB2527B90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8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F478B0-F5C3-4CD3-8C27-800474DB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54A7B-9743-40AA-8FF9-898CF2538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DD2D2-0098-4B20-9AFC-6D812248D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80F2C-5C28-4B78-A3ED-CAB964FDD9B6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5AE76F-B5A8-4B11-8442-B260A3515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38F8B-3BC0-4F07-8061-836CEF5DC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2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451C62B-38C3-4AC6-859B-0D3AF6C7E15E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6921A9-CD9A-4F9C-BE47-820ED498EDA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0DFEDCB-8FB4-4BB9-9C29-153C03924927}"/>
                </a:ext>
              </a:extLst>
            </p:cNvPr>
            <p:cNvSpPr/>
            <p:nvPr/>
          </p:nvSpPr>
          <p:spPr>
            <a:xfrm flipH="1">
              <a:off x="3267075" y="2857500"/>
              <a:ext cx="8924925" cy="4000500"/>
            </a:xfrm>
            <a:prstGeom prst="rtTriangle">
              <a:avLst/>
            </a:prstGeom>
            <a:solidFill>
              <a:srgbClr val="ECC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B7E5D58F-DC88-4877-9F9B-246A825080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72" r="25916" b="13632"/>
            <a:stretch/>
          </p:blipFill>
          <p:spPr bwMode="auto">
            <a:xfrm>
              <a:off x="8181975" y="934889"/>
              <a:ext cx="4010025" cy="5923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C546AE5-CB9C-4943-BDC9-C66812D0B0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7" r="13349"/>
            <a:stretch/>
          </p:blipFill>
          <p:spPr bwMode="auto">
            <a:xfrm>
              <a:off x="3762377" y="1"/>
              <a:ext cx="67627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1A7278-1E70-4848-81B6-C2E50B433100}"/>
              </a:ext>
            </a:extLst>
          </p:cNvPr>
          <p:cNvSpPr txBox="1"/>
          <p:nvPr/>
        </p:nvSpPr>
        <p:spPr>
          <a:xfrm rot="20700000">
            <a:off x="571500" y="2367171"/>
            <a:ext cx="45529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rgbClr val="ECC69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컨텐츠</a:t>
            </a:r>
            <a:endParaRPr lang="en-US" altLang="ko-KR" sz="6600" dirty="0">
              <a:solidFill>
                <a:srgbClr val="ECC69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600" dirty="0">
                <a:solidFill>
                  <a:srgbClr val="ECC69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제안서</a:t>
            </a:r>
          </a:p>
        </p:txBody>
      </p:sp>
    </p:spTree>
    <p:extLst>
      <p:ext uri="{BB962C8B-B14F-4D97-AF65-F5344CB8AC3E}">
        <p14:creationId xmlns:p14="http://schemas.microsoft.com/office/powerpoint/2010/main" val="234632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DE549F6-5C00-4025-A5E2-063188CD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A6827E-B5EA-4B7D-90BF-B8D74057742A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DF7BE3-D6A4-4A0A-8CEB-E7304C961A85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01731A5-4F7E-4FFA-A828-08132A75F919}"/>
              </a:ext>
            </a:extLst>
          </p:cNvPr>
          <p:cNvGrpSpPr/>
          <p:nvPr/>
        </p:nvGrpSpPr>
        <p:grpSpPr>
          <a:xfrm>
            <a:off x="114300" y="1216074"/>
            <a:ext cx="5873749" cy="666750"/>
            <a:chOff x="200025" y="1581150"/>
            <a:chExt cx="5486400" cy="66675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024D21C-64F0-421F-AFED-34FBC93120E9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ECE5D8"/>
            </a:solidFill>
            <a:ln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EAD7528-14A1-424D-BE6F-08837677A537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ECE5D8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4953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왜 신규 컨텐츠가 필요한가</a:t>
              </a:r>
              <a:r>
                <a:rPr lang="en-US" altLang="ko-KR" sz="1600" dirty="0">
                  <a:solidFill>
                    <a:srgbClr val="4953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ko-KR" altLang="en-US" sz="1600" dirty="0">
                <a:solidFill>
                  <a:srgbClr val="4953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6EB3840-832A-4959-914D-16A316A0311E}"/>
              </a:ext>
            </a:extLst>
          </p:cNvPr>
          <p:cNvGrpSpPr/>
          <p:nvPr/>
        </p:nvGrpSpPr>
        <p:grpSpPr>
          <a:xfrm>
            <a:off x="307974" y="2136799"/>
            <a:ext cx="5486400" cy="666750"/>
            <a:chOff x="200025" y="1581150"/>
            <a:chExt cx="5486400" cy="66675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CDB147B-CE88-41A6-A599-386CDFAC5247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3B4572D-34E5-41B8-A917-DE16DC9304CE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그래서 타겟층은 </a:t>
              </a:r>
              <a:r>
                <a:rPr lang="ko-KR" altLang="en-US" sz="1600" dirty="0" err="1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누구로</a:t>
              </a:r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할 것인가</a:t>
              </a:r>
              <a:r>
                <a:rPr lang="en-US" altLang="ko-KR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ko-KR" altLang="en-US" sz="1600" dirty="0">
                <a:solidFill>
                  <a:srgbClr val="ECE5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14B7002-1A56-4CBA-B7D1-3B0F932D7D4A}"/>
              </a:ext>
            </a:extLst>
          </p:cNvPr>
          <p:cNvGrpSpPr/>
          <p:nvPr/>
        </p:nvGrpSpPr>
        <p:grpSpPr>
          <a:xfrm>
            <a:off x="307974" y="3057524"/>
            <a:ext cx="5486400" cy="666750"/>
            <a:chOff x="200025" y="1581150"/>
            <a:chExt cx="5486400" cy="66675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F461FBB-479C-4FBA-9B89-6A716105C856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968B071-0BE2-49E7-8EEC-B2411FA45D5D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컨텐츠 설명 및 기획 의도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4A43415-1D3C-432B-9B11-62EE1B74AFFB}"/>
              </a:ext>
            </a:extLst>
          </p:cNvPr>
          <p:cNvGrpSpPr/>
          <p:nvPr/>
        </p:nvGrpSpPr>
        <p:grpSpPr>
          <a:xfrm>
            <a:off x="307974" y="3978249"/>
            <a:ext cx="5486400" cy="666750"/>
            <a:chOff x="200025" y="1581150"/>
            <a:chExt cx="5486400" cy="66675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2D85DFE-F408-4E2E-910F-5E8416E5BD7B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7669857-58EB-43E9-9D88-EBD79A51EC14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총평</a:t>
              </a: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F50A7D-97FB-4876-9B85-8A8552EF8FD6}"/>
              </a:ext>
            </a:extLst>
          </p:cNvPr>
          <p:cNvSpPr/>
          <p:nvPr/>
        </p:nvSpPr>
        <p:spPr>
          <a:xfrm>
            <a:off x="510370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D0B98C"/>
                </a:solidFill>
                <a:latin typeface="카페24 당당해" pitchFamily="2" charset="-127"/>
                <a:ea typeface="카페24 당당해" pitchFamily="2" charset="-127"/>
              </a:rPr>
              <a:t>목차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DDE9281-DCC5-45B1-8285-266325C29748}"/>
              </a:ext>
            </a:extLst>
          </p:cNvPr>
          <p:cNvCxnSpPr/>
          <p:nvPr/>
        </p:nvCxnSpPr>
        <p:spPr>
          <a:xfrm>
            <a:off x="609600" y="514350"/>
            <a:ext cx="2333625" cy="0"/>
          </a:xfrm>
          <a:prstGeom prst="line">
            <a:avLst/>
          </a:prstGeom>
          <a:ln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1605534-5088-4DB3-93A6-CCE13F717AA4}"/>
              </a:ext>
            </a:extLst>
          </p:cNvPr>
          <p:cNvCxnSpPr>
            <a:cxnSpLocks/>
          </p:cNvCxnSpPr>
          <p:nvPr/>
        </p:nvCxnSpPr>
        <p:spPr>
          <a:xfrm>
            <a:off x="377030" y="133350"/>
            <a:ext cx="0" cy="576263"/>
          </a:xfrm>
          <a:prstGeom prst="line">
            <a:avLst/>
          </a:prstGeom>
          <a:ln w="38100"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DE549F6-5C00-4025-A5E2-063188CD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A6827E-B5EA-4B7D-90BF-B8D74057742A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DF7BE3-D6A4-4A0A-8CEB-E7304C961A85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F50A7D-97FB-4876-9B85-8A8552EF8FD6}"/>
              </a:ext>
            </a:extLst>
          </p:cNvPr>
          <p:cNvSpPr/>
          <p:nvPr/>
        </p:nvSpPr>
        <p:spPr>
          <a:xfrm>
            <a:off x="510370" y="9525"/>
            <a:ext cx="2947202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D0B98C"/>
                </a:solidFill>
                <a:latin typeface="카페24 당당해" pitchFamily="2" charset="-127"/>
                <a:ea typeface="카페24 당당해" pitchFamily="2" charset="-127"/>
              </a:rPr>
              <a:t>왜 신규 컨텐츠가 필요 한가</a:t>
            </a:r>
            <a:r>
              <a:rPr lang="en-US" altLang="ko-KR" dirty="0">
                <a:solidFill>
                  <a:srgbClr val="D0B98C"/>
                </a:solidFill>
                <a:latin typeface="카페24 당당해" pitchFamily="2" charset="-127"/>
                <a:ea typeface="카페24 당당해" pitchFamily="2" charset="-127"/>
              </a:rPr>
              <a:t>?</a:t>
            </a:r>
            <a:endParaRPr lang="ko-KR" altLang="en-US" dirty="0">
              <a:solidFill>
                <a:srgbClr val="D0B98C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A9D8D1-4B58-41AE-B60E-2478840D2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" t="5802" r="60982" b="11568"/>
          <a:stretch/>
        </p:blipFill>
        <p:spPr>
          <a:xfrm>
            <a:off x="6826999" y="1537216"/>
            <a:ext cx="3975249" cy="1168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7656E-CC3C-4C6D-AEC4-BB48EF40C00B}"/>
              </a:ext>
            </a:extLst>
          </p:cNvPr>
          <p:cNvSpPr txBox="1"/>
          <p:nvPr/>
        </p:nvSpPr>
        <p:spPr>
          <a:xfrm>
            <a:off x="7499040" y="2921465"/>
            <a:ext cx="263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0B98C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원신 컨텐츠의 검색 시</a:t>
            </a:r>
            <a:endParaRPr lang="en-US" altLang="ko-KR" dirty="0">
              <a:solidFill>
                <a:srgbClr val="D0B98C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r>
              <a:rPr lang="ko-KR" altLang="en-US" dirty="0">
                <a:solidFill>
                  <a:srgbClr val="D0B98C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연관 검색어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32B13-A3EA-401A-B56F-AE5DB9E4AE07}"/>
              </a:ext>
            </a:extLst>
          </p:cNvPr>
          <p:cNvSpPr txBox="1"/>
          <p:nvPr/>
        </p:nvSpPr>
        <p:spPr>
          <a:xfrm>
            <a:off x="800100" y="1537216"/>
            <a:ext cx="4295774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컨텐츠를 검색할 때 연관 검색어로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부족이 같이 나오는 것을 보았고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 육성 과정에 있어 캐릭터의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레벨과 돌파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성유물은 중요하게 여겨지고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 가이드가 있지만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레벨의 경우엔 크게 가이드가 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존재하지 않아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이것을 메꾸어 줄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컨텐츠의 필요성을 느낌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3EF9F28-18E3-420B-A649-6B36D26A13CF}"/>
              </a:ext>
            </a:extLst>
          </p:cNvPr>
          <p:cNvCxnSpPr/>
          <p:nvPr/>
        </p:nvCxnSpPr>
        <p:spPr>
          <a:xfrm>
            <a:off x="609600" y="514350"/>
            <a:ext cx="2333625" cy="0"/>
          </a:xfrm>
          <a:prstGeom prst="line">
            <a:avLst/>
          </a:prstGeom>
          <a:ln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1F7BA2-A43F-4E1A-B39C-89B416AF254E}"/>
              </a:ext>
            </a:extLst>
          </p:cNvPr>
          <p:cNvCxnSpPr>
            <a:cxnSpLocks/>
          </p:cNvCxnSpPr>
          <p:nvPr/>
        </p:nvCxnSpPr>
        <p:spPr>
          <a:xfrm>
            <a:off x="377030" y="133350"/>
            <a:ext cx="0" cy="576263"/>
          </a:xfrm>
          <a:prstGeom prst="line">
            <a:avLst/>
          </a:prstGeom>
          <a:ln w="38100"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0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DE549F6-5C00-4025-A5E2-063188CD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A6827E-B5EA-4B7D-90BF-B8D74057742A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DF7BE3-D6A4-4A0A-8CEB-E7304C961A85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F50A7D-97FB-4876-9B85-8A8552EF8FD6}"/>
              </a:ext>
            </a:extLst>
          </p:cNvPr>
          <p:cNvSpPr/>
          <p:nvPr/>
        </p:nvSpPr>
        <p:spPr>
          <a:xfrm>
            <a:off x="510369" y="9525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그래서 타겟층은 </a:t>
            </a:r>
            <a:r>
              <a:rPr lang="ko-KR" altLang="en-US" sz="1800" dirty="0" err="1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누구로</a:t>
            </a:r>
            <a:r>
              <a:rPr lang="ko-KR" altLang="en-US" sz="1800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것인가</a:t>
            </a:r>
            <a:r>
              <a:rPr lang="en-US" altLang="ko-KR" sz="1800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800" dirty="0">
              <a:solidFill>
                <a:srgbClr val="D0B9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32B13-A3EA-401A-B56F-AE5DB9E4AE07}"/>
              </a:ext>
            </a:extLst>
          </p:cNvPr>
          <p:cNvSpPr txBox="1"/>
          <p:nvPr/>
        </p:nvSpPr>
        <p:spPr>
          <a:xfrm>
            <a:off x="800100" y="1537216"/>
            <a:ext cx="4295774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비경의 타겟층을 겨냥하되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현재의 층 수에서 반복적인 실패를 겪는 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중급유저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타겟으로는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캐릭터를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극한까지 정상 시키고 싶은 욕구를 가진 유저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대상으로 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B0BDB36-68E5-411E-9FD7-596DD19829BC}"/>
              </a:ext>
            </a:extLst>
          </p:cNvPr>
          <p:cNvSpPr/>
          <p:nvPr/>
        </p:nvSpPr>
        <p:spPr>
          <a:xfrm>
            <a:off x="6817940" y="1436709"/>
            <a:ext cx="1265837" cy="1091239"/>
          </a:xfrm>
          <a:custGeom>
            <a:avLst/>
            <a:gdLst>
              <a:gd name="connsiteX0" fmla="*/ 800558 w 1601116"/>
              <a:gd name="connsiteY0" fmla="*/ 0 h 1380272"/>
              <a:gd name="connsiteX1" fmla="*/ 1601116 w 1601116"/>
              <a:gd name="connsiteY1" fmla="*/ 1380272 h 1380272"/>
              <a:gd name="connsiteX2" fmla="*/ 0 w 1601116"/>
              <a:gd name="connsiteY2" fmla="*/ 1380272 h 1380272"/>
              <a:gd name="connsiteX3" fmla="*/ 800558 w 1601116"/>
              <a:gd name="connsiteY3" fmla="*/ 0 h 13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116" h="1380272">
                <a:moveTo>
                  <a:pt x="800558" y="0"/>
                </a:moveTo>
                <a:lnTo>
                  <a:pt x="1601116" y="1380272"/>
                </a:lnTo>
                <a:lnTo>
                  <a:pt x="0" y="1380272"/>
                </a:lnTo>
                <a:lnTo>
                  <a:pt x="80055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 err="1"/>
              <a:t>헤비</a:t>
            </a:r>
            <a:endParaRPr lang="en-US" altLang="ko-KR" dirty="0"/>
          </a:p>
          <a:p>
            <a:pPr algn="ctr"/>
            <a:r>
              <a:rPr lang="ko-KR" altLang="en-US" dirty="0"/>
              <a:t>유저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00C27AA5-5317-42F0-9069-79377B439AF7}"/>
              </a:ext>
            </a:extLst>
          </p:cNvPr>
          <p:cNvSpPr/>
          <p:nvPr/>
        </p:nvSpPr>
        <p:spPr>
          <a:xfrm>
            <a:off x="6096001" y="2606698"/>
            <a:ext cx="2694316" cy="1178354"/>
          </a:xfrm>
          <a:custGeom>
            <a:avLst/>
            <a:gdLst>
              <a:gd name="connsiteX0" fmla="*/ 865576 w 3412319"/>
              <a:gd name="connsiteY0" fmla="*/ 0 h 1492371"/>
              <a:gd name="connsiteX1" fmla="*/ 2546744 w 3412319"/>
              <a:gd name="connsiteY1" fmla="*/ 0 h 1492371"/>
              <a:gd name="connsiteX2" fmla="*/ 3412319 w 3412319"/>
              <a:gd name="connsiteY2" fmla="*/ 1492371 h 1492371"/>
              <a:gd name="connsiteX3" fmla="*/ 0 w 3412319"/>
              <a:gd name="connsiteY3" fmla="*/ 1492371 h 1492371"/>
              <a:gd name="connsiteX4" fmla="*/ 865576 w 3412319"/>
              <a:gd name="connsiteY4" fmla="*/ 0 h 149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319" h="1492371">
                <a:moveTo>
                  <a:pt x="865576" y="0"/>
                </a:moveTo>
                <a:lnTo>
                  <a:pt x="2546744" y="0"/>
                </a:lnTo>
                <a:lnTo>
                  <a:pt x="3412319" y="1492371"/>
                </a:lnTo>
                <a:lnTo>
                  <a:pt x="0" y="1492371"/>
                </a:lnTo>
                <a:lnTo>
                  <a:pt x="86557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초</a:t>
            </a:r>
            <a:r>
              <a:rPr lang="en-US" altLang="ko-KR" dirty="0"/>
              <a:t>,</a:t>
            </a:r>
            <a:r>
              <a:rPr lang="ko-KR" altLang="en-US" dirty="0"/>
              <a:t>중급 유저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170989-8FD9-42C4-A045-3EF082952309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7450859" y="1436709"/>
            <a:ext cx="4082658" cy="15486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808B171-FEC6-4B4D-A181-14D9FBE8D3BE}"/>
              </a:ext>
            </a:extLst>
          </p:cNvPr>
          <p:cNvCxnSpPr>
            <a:cxnSpLocks/>
            <a:stCxn id="10" idx="1"/>
          </p:cNvCxnSpPr>
          <p:nvPr/>
        </p:nvCxnSpPr>
        <p:spPr>
          <a:xfrm>
            <a:off x="8083777" y="2527948"/>
            <a:ext cx="361249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4A44F9-C1AC-4A9C-BBD1-A2F9A0994D11}"/>
              </a:ext>
            </a:extLst>
          </p:cNvPr>
          <p:cNvSpPr/>
          <p:nvPr/>
        </p:nvSpPr>
        <p:spPr>
          <a:xfrm>
            <a:off x="9499809" y="1467681"/>
            <a:ext cx="2196461" cy="104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극한까지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성장시키고 싶은 유저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024C90-08BF-48D6-A9D5-348CE35FD282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8106872" y="2591216"/>
            <a:ext cx="3589397" cy="1548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F18773-F13A-4AC9-99E2-04AC2577EA5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790317" y="3785052"/>
            <a:ext cx="3071004" cy="15482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FE9ED2-C978-4007-898E-26CDAA3603C4}"/>
              </a:ext>
            </a:extLst>
          </p:cNvPr>
          <p:cNvSpPr/>
          <p:nvPr/>
        </p:nvSpPr>
        <p:spPr>
          <a:xfrm>
            <a:off x="9499809" y="2606698"/>
            <a:ext cx="2196460" cy="1193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나선 비경이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버거운 유저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DA291-4C7E-4805-8619-B0E54E6D4E2F}"/>
              </a:ext>
            </a:extLst>
          </p:cNvPr>
          <p:cNvSpPr txBox="1"/>
          <p:nvPr/>
        </p:nvSpPr>
        <p:spPr>
          <a:xfrm>
            <a:off x="7087502" y="4253905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D0B98C"/>
                </a:solidFill>
              </a:rPr>
              <a:t>신규 컨텐츠의 타겟층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5702313-F748-4323-A88D-756FFA6CA5CA}"/>
              </a:ext>
            </a:extLst>
          </p:cNvPr>
          <p:cNvCxnSpPr/>
          <p:nvPr/>
        </p:nvCxnSpPr>
        <p:spPr>
          <a:xfrm>
            <a:off x="609600" y="514350"/>
            <a:ext cx="2333625" cy="0"/>
          </a:xfrm>
          <a:prstGeom prst="line">
            <a:avLst/>
          </a:prstGeom>
          <a:ln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FB38E40-AB17-4DD3-8C05-4AE858B9D2CC}"/>
              </a:ext>
            </a:extLst>
          </p:cNvPr>
          <p:cNvCxnSpPr>
            <a:cxnSpLocks/>
          </p:cNvCxnSpPr>
          <p:nvPr/>
        </p:nvCxnSpPr>
        <p:spPr>
          <a:xfrm>
            <a:off x="377030" y="133350"/>
            <a:ext cx="0" cy="576263"/>
          </a:xfrm>
          <a:prstGeom prst="line">
            <a:avLst/>
          </a:prstGeom>
          <a:ln w="38100"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0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DE549F6-5C00-4025-A5E2-063188CD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A6827E-B5EA-4B7D-90BF-B8D74057742A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DF7BE3-D6A4-4A0A-8CEB-E7304C961A85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F50A7D-97FB-4876-9B85-8A8552EF8FD6}"/>
              </a:ext>
            </a:extLst>
          </p:cNvPr>
          <p:cNvSpPr/>
          <p:nvPr/>
        </p:nvSpPr>
        <p:spPr>
          <a:xfrm>
            <a:off x="510369" y="9525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설명 및 기획 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32B13-A3EA-401A-B56F-AE5DB9E4AE07}"/>
              </a:ext>
            </a:extLst>
          </p:cNvPr>
          <p:cNvSpPr txBox="1"/>
          <p:nvPr/>
        </p:nvSpPr>
        <p:spPr>
          <a:xfrm>
            <a:off x="800100" y="1537216"/>
            <a:ext cx="429577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여행자와 각 나라의 대표적인 집단을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선택하여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대련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진행하고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유저는 다양한 스킬을 사용하며 승리 하는 것이 기본적인 컨텐츠의 내용이고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후에 서술할 세부 사항에서의 조건으로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유저에게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레벨도 중요하다는 것을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인지하게 만들기 위한 목적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기획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AE7440-3D95-47B0-82E6-429762DE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93" y="1537216"/>
            <a:ext cx="5239613" cy="2947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2D4556-8BFE-4E00-8822-AB02F00C66D2}"/>
              </a:ext>
            </a:extLst>
          </p:cNvPr>
          <p:cNvSpPr txBox="1"/>
          <p:nvPr/>
        </p:nvSpPr>
        <p:spPr>
          <a:xfrm>
            <a:off x="7111832" y="4854024"/>
            <a:ext cx="408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신규 컨텐츠와 비슷한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타르탈리아</a:t>
            </a:r>
            <a:r>
              <a:rPr lang="ko-KR" altLang="en-US" dirty="0">
                <a:solidFill>
                  <a:schemeClr val="bg1"/>
                </a:solidFill>
              </a:rPr>
              <a:t> 전투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6CC091-64BA-409D-B90F-E81C634030FB}"/>
              </a:ext>
            </a:extLst>
          </p:cNvPr>
          <p:cNvCxnSpPr/>
          <p:nvPr/>
        </p:nvCxnSpPr>
        <p:spPr>
          <a:xfrm>
            <a:off x="609600" y="514350"/>
            <a:ext cx="2333625" cy="0"/>
          </a:xfrm>
          <a:prstGeom prst="line">
            <a:avLst/>
          </a:prstGeom>
          <a:ln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45DD002-28DC-425C-8F09-65954718DD1E}"/>
              </a:ext>
            </a:extLst>
          </p:cNvPr>
          <p:cNvCxnSpPr>
            <a:cxnSpLocks/>
          </p:cNvCxnSpPr>
          <p:nvPr/>
        </p:nvCxnSpPr>
        <p:spPr>
          <a:xfrm>
            <a:off x="377030" y="133350"/>
            <a:ext cx="0" cy="576263"/>
          </a:xfrm>
          <a:prstGeom prst="line">
            <a:avLst/>
          </a:prstGeom>
          <a:ln w="38100"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089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DE549F6-5C00-4025-A5E2-063188CD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A6827E-B5EA-4B7D-90BF-B8D74057742A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DF7BE3-D6A4-4A0A-8CEB-E7304C961A85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F50A7D-97FB-4876-9B85-8A8552EF8FD6}"/>
              </a:ext>
            </a:extLst>
          </p:cNvPr>
          <p:cNvSpPr/>
          <p:nvPr/>
        </p:nvSpPr>
        <p:spPr>
          <a:xfrm>
            <a:off x="510369" y="9525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설명 및 기획 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32B13-A3EA-401A-B56F-AE5DB9E4AE07}"/>
              </a:ext>
            </a:extLst>
          </p:cNvPr>
          <p:cNvSpPr txBox="1"/>
          <p:nvPr/>
        </p:nvSpPr>
        <p:spPr>
          <a:xfrm>
            <a:off x="808725" y="1537216"/>
            <a:ext cx="4703553" cy="496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 조절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난이도는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1~10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구성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하위 난이도 클리어 시 상위 난이도 해금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난이도에 따른 세부 사항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난이도와 최소 요구 특성 수치는 동일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승리 조건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내에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제압할 경우 승리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패배 조건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시간이 모두 경과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캐릭터의 사망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89375-BD35-426D-A6E7-E99BE32FE1ED}"/>
              </a:ext>
            </a:extLst>
          </p:cNvPr>
          <p:cNvSpPr txBox="1"/>
          <p:nvPr/>
        </p:nvSpPr>
        <p:spPr>
          <a:xfrm>
            <a:off x="6679722" y="1537216"/>
            <a:ext cx="4703553" cy="198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&lt;&lt;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좀더 세부적으로 나눠서 말해보자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난이도에 맞는 특성 책 및 소량의 모라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 초기화 시점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매주 월요일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초기화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6BF3B49-5D03-4456-9681-D4CD9004CB3B}"/>
              </a:ext>
            </a:extLst>
          </p:cNvPr>
          <p:cNvCxnSpPr/>
          <p:nvPr/>
        </p:nvCxnSpPr>
        <p:spPr>
          <a:xfrm>
            <a:off x="609600" y="514350"/>
            <a:ext cx="2333625" cy="0"/>
          </a:xfrm>
          <a:prstGeom prst="line">
            <a:avLst/>
          </a:prstGeom>
          <a:ln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A20EFF-FE5C-45CE-AC7B-79CB3FADB4CA}"/>
              </a:ext>
            </a:extLst>
          </p:cNvPr>
          <p:cNvCxnSpPr>
            <a:cxnSpLocks/>
          </p:cNvCxnSpPr>
          <p:nvPr/>
        </p:nvCxnSpPr>
        <p:spPr>
          <a:xfrm>
            <a:off x="377030" y="133350"/>
            <a:ext cx="0" cy="576263"/>
          </a:xfrm>
          <a:prstGeom prst="line">
            <a:avLst/>
          </a:prstGeom>
          <a:ln w="38100"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96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DE549F6-5C00-4025-A5E2-063188CD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A6827E-B5EA-4B7D-90BF-B8D74057742A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DF7BE3-D6A4-4A0A-8CEB-E7304C961A85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F50A7D-97FB-4876-9B85-8A8552EF8FD6}"/>
              </a:ext>
            </a:extLst>
          </p:cNvPr>
          <p:cNvSpPr/>
          <p:nvPr/>
        </p:nvSpPr>
        <p:spPr>
          <a:xfrm>
            <a:off x="510369" y="9525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설명 및 기획 의도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06B359-1EA8-4DB1-877E-AEBAC07A7C3F}"/>
              </a:ext>
            </a:extLst>
          </p:cNvPr>
          <p:cNvCxnSpPr>
            <a:cxnSpLocks/>
          </p:cNvCxnSpPr>
          <p:nvPr/>
        </p:nvCxnSpPr>
        <p:spPr>
          <a:xfrm>
            <a:off x="377030" y="133350"/>
            <a:ext cx="0" cy="576263"/>
          </a:xfrm>
          <a:prstGeom prst="line">
            <a:avLst/>
          </a:prstGeom>
          <a:ln w="38100"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917DDE8-687E-4F16-999B-71E8C6F2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9048"/>
            <a:ext cx="5772149" cy="3246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39D217-7E32-42B1-A9D3-C87361A2DA50}"/>
              </a:ext>
            </a:extLst>
          </p:cNvPr>
          <p:cNvSpPr txBox="1"/>
          <p:nvPr/>
        </p:nvSpPr>
        <p:spPr>
          <a:xfrm>
            <a:off x="808725" y="1537216"/>
            <a:ext cx="4950302" cy="371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목록 영역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소유중인 캐릭터의 목록 출력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터치 시 선택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 영역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집단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조건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조건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설정 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 버튼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캐릭터를 </a:t>
            </a:r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필터하여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볼 수 있는 팝업 창 출력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88CDB8A-79E3-4D2E-8749-1D2B19AC871C}"/>
              </a:ext>
            </a:extLst>
          </p:cNvPr>
          <p:cNvSpPr/>
          <p:nvPr/>
        </p:nvSpPr>
        <p:spPr>
          <a:xfrm>
            <a:off x="6096000" y="1764651"/>
            <a:ext cx="409575" cy="4095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95BF3DA-E44F-4123-BE92-61DF2DC4723F}"/>
              </a:ext>
            </a:extLst>
          </p:cNvPr>
          <p:cNvSpPr/>
          <p:nvPr/>
        </p:nvSpPr>
        <p:spPr>
          <a:xfrm>
            <a:off x="6082878" y="4364976"/>
            <a:ext cx="409575" cy="4095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D4C3F0F-78BC-4545-A95E-01F410440683}"/>
              </a:ext>
            </a:extLst>
          </p:cNvPr>
          <p:cNvSpPr/>
          <p:nvPr/>
        </p:nvSpPr>
        <p:spPr>
          <a:xfrm>
            <a:off x="6749628" y="4364975"/>
            <a:ext cx="409575" cy="4095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6387341-59AD-4E0E-9EBF-E268E121F409}"/>
              </a:ext>
            </a:extLst>
          </p:cNvPr>
          <p:cNvSpPr/>
          <p:nvPr/>
        </p:nvSpPr>
        <p:spPr>
          <a:xfrm>
            <a:off x="8437350" y="4364974"/>
            <a:ext cx="409575" cy="4095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4A66A32-791B-4C94-BC06-CB0CC46860BE}"/>
              </a:ext>
            </a:extLst>
          </p:cNvPr>
          <p:cNvSpPr/>
          <p:nvPr/>
        </p:nvSpPr>
        <p:spPr>
          <a:xfrm>
            <a:off x="9156700" y="1753484"/>
            <a:ext cx="409575" cy="4095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A418035-2ADA-41E9-B959-A698F628B179}"/>
              </a:ext>
            </a:extLst>
          </p:cNvPr>
          <p:cNvSpPr/>
          <p:nvPr/>
        </p:nvSpPr>
        <p:spPr>
          <a:xfrm>
            <a:off x="10587034" y="4364974"/>
            <a:ext cx="409575" cy="4095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A3E5996-B8EB-4C33-B200-8CD252BA8BC1}"/>
              </a:ext>
            </a:extLst>
          </p:cNvPr>
          <p:cNvCxnSpPr/>
          <p:nvPr/>
        </p:nvCxnSpPr>
        <p:spPr>
          <a:xfrm>
            <a:off x="609600" y="514350"/>
            <a:ext cx="2333625" cy="0"/>
          </a:xfrm>
          <a:prstGeom prst="line">
            <a:avLst/>
          </a:prstGeom>
          <a:ln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F22249-390D-4D85-908D-B3EABB74BEB2}"/>
              </a:ext>
            </a:extLst>
          </p:cNvPr>
          <p:cNvSpPr/>
          <p:nvPr/>
        </p:nvSpPr>
        <p:spPr>
          <a:xfrm>
            <a:off x="510369" y="328573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00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64695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DE549F6-5C00-4025-A5E2-063188CD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A6827E-B5EA-4B7D-90BF-B8D74057742A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DF7BE3-D6A4-4A0A-8CEB-E7304C961A85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F50A7D-97FB-4876-9B85-8A8552EF8FD6}"/>
              </a:ext>
            </a:extLst>
          </p:cNvPr>
          <p:cNvSpPr/>
          <p:nvPr/>
        </p:nvSpPr>
        <p:spPr>
          <a:xfrm>
            <a:off x="510369" y="9525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설명 및 기획 의도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7DDE8-687E-4F16-999B-71E8C6F2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9048"/>
            <a:ext cx="5772149" cy="3246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39D217-7E32-42B1-A9D3-C87361A2DA50}"/>
              </a:ext>
            </a:extLst>
          </p:cNvPr>
          <p:cNvSpPr txBox="1"/>
          <p:nvPr/>
        </p:nvSpPr>
        <p:spPr>
          <a:xfrm>
            <a:off x="808725" y="1537216"/>
            <a:ext cx="4950302" cy="371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정렬 기준 버튼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캐릭터 정렬 조건 출력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내림차순 버튼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캐릭터 정령을 오름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내림 차순으로 변경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도전시작 버튼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선택 후 터치 시 도전 시작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88CDB8A-79E3-4D2E-8749-1D2B19AC871C}"/>
              </a:ext>
            </a:extLst>
          </p:cNvPr>
          <p:cNvSpPr/>
          <p:nvPr/>
        </p:nvSpPr>
        <p:spPr>
          <a:xfrm>
            <a:off x="6096000" y="1764651"/>
            <a:ext cx="409575" cy="4095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95BF3DA-E44F-4123-BE92-61DF2DC4723F}"/>
              </a:ext>
            </a:extLst>
          </p:cNvPr>
          <p:cNvSpPr/>
          <p:nvPr/>
        </p:nvSpPr>
        <p:spPr>
          <a:xfrm>
            <a:off x="6082878" y="4364976"/>
            <a:ext cx="409575" cy="4095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D4C3F0F-78BC-4545-A95E-01F410440683}"/>
              </a:ext>
            </a:extLst>
          </p:cNvPr>
          <p:cNvSpPr/>
          <p:nvPr/>
        </p:nvSpPr>
        <p:spPr>
          <a:xfrm>
            <a:off x="6749628" y="4364975"/>
            <a:ext cx="409575" cy="4095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6387341-59AD-4E0E-9EBF-E268E121F409}"/>
              </a:ext>
            </a:extLst>
          </p:cNvPr>
          <p:cNvSpPr/>
          <p:nvPr/>
        </p:nvSpPr>
        <p:spPr>
          <a:xfrm>
            <a:off x="8437350" y="4364974"/>
            <a:ext cx="409575" cy="4095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4A66A32-791B-4C94-BC06-CB0CC46860BE}"/>
              </a:ext>
            </a:extLst>
          </p:cNvPr>
          <p:cNvSpPr/>
          <p:nvPr/>
        </p:nvSpPr>
        <p:spPr>
          <a:xfrm>
            <a:off x="9156700" y="1753484"/>
            <a:ext cx="409575" cy="4095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A418035-2ADA-41E9-B959-A698F628B179}"/>
              </a:ext>
            </a:extLst>
          </p:cNvPr>
          <p:cNvSpPr/>
          <p:nvPr/>
        </p:nvSpPr>
        <p:spPr>
          <a:xfrm>
            <a:off x="10587034" y="4364974"/>
            <a:ext cx="409575" cy="4095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8298BC-36C8-449E-AE4A-F3AD2CF6D095}"/>
              </a:ext>
            </a:extLst>
          </p:cNvPr>
          <p:cNvCxnSpPr/>
          <p:nvPr/>
        </p:nvCxnSpPr>
        <p:spPr>
          <a:xfrm>
            <a:off x="609600" y="514350"/>
            <a:ext cx="2333625" cy="0"/>
          </a:xfrm>
          <a:prstGeom prst="line">
            <a:avLst/>
          </a:prstGeom>
          <a:ln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D71E02-5A16-4D01-862A-EAF008041736}"/>
              </a:ext>
            </a:extLst>
          </p:cNvPr>
          <p:cNvSpPr/>
          <p:nvPr/>
        </p:nvSpPr>
        <p:spPr>
          <a:xfrm>
            <a:off x="510369" y="328573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900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7B34686-D0AB-4F39-B517-B7DC507221CD}"/>
              </a:ext>
            </a:extLst>
          </p:cNvPr>
          <p:cNvCxnSpPr>
            <a:cxnSpLocks/>
          </p:cNvCxnSpPr>
          <p:nvPr/>
        </p:nvCxnSpPr>
        <p:spPr>
          <a:xfrm>
            <a:off x="377030" y="133350"/>
            <a:ext cx="0" cy="576263"/>
          </a:xfrm>
          <a:prstGeom prst="line">
            <a:avLst/>
          </a:prstGeom>
          <a:ln w="38100"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94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DE549F6-5C00-4025-A5E2-063188CD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A6827E-B5EA-4B7D-90BF-B8D74057742A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DF7BE3-D6A4-4A0A-8CEB-E7304C961A85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F50A7D-97FB-4876-9B85-8A8552EF8FD6}"/>
              </a:ext>
            </a:extLst>
          </p:cNvPr>
          <p:cNvSpPr/>
          <p:nvPr/>
        </p:nvSpPr>
        <p:spPr>
          <a:xfrm>
            <a:off x="510369" y="9525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  <a:endParaRPr lang="ko-KR" altLang="en-US" sz="1800" dirty="0">
              <a:solidFill>
                <a:srgbClr val="D0B9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9D217-7E32-42B1-A9D3-C87361A2DA50}"/>
              </a:ext>
            </a:extLst>
          </p:cNvPr>
          <p:cNvSpPr txBox="1"/>
          <p:nvPr/>
        </p:nvSpPr>
        <p:spPr>
          <a:xfrm>
            <a:off x="952050" y="1473174"/>
            <a:ext cx="10287900" cy="418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컨텐츠이지만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유저의 대련 상대 선택에 따라 다양한 선택지를 부여하여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캐릭터를 경험 하게끔 할 수 있으며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아직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 출시 캐릭터도 상대로 넣어 대련하게 한다면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후에 캐릭터가 출시 될 때 유저의 과금을 유도 할 수 있을 것으로 예상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처음은 한 개의 캐릭터를 위하여 컨텐츠를 진행하다 보면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유저는 특성의 중요성을 깨닫게 되어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비경을 현재 보다 더 많이 진입 하게 될 것이므로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대부분의 레진이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비경에 사용되는 것을 나누어 특성 비경에도 사용 되게 함으로써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레진의 부족함을 더 많이 느끼게 되고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결과적으로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레진의 가치가 올라갈 수 있다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레벨의 특성을 해금하는데 필요한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지식의 왕관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이벤트로만 얻을 수 있는 아이템으로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성장에 대한 유저의 인지가 올라간다면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레벨의 해금에 반드시 필요한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지식의 왕관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주는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이벤트의 참여율도 높아질 것으로 예상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8298BC-36C8-449E-AE4A-F3AD2CF6D095}"/>
              </a:ext>
            </a:extLst>
          </p:cNvPr>
          <p:cNvCxnSpPr/>
          <p:nvPr/>
        </p:nvCxnSpPr>
        <p:spPr>
          <a:xfrm>
            <a:off x="609600" y="514350"/>
            <a:ext cx="2333625" cy="0"/>
          </a:xfrm>
          <a:prstGeom prst="line">
            <a:avLst/>
          </a:prstGeom>
          <a:ln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7B34686-D0AB-4F39-B517-B7DC507221CD}"/>
              </a:ext>
            </a:extLst>
          </p:cNvPr>
          <p:cNvCxnSpPr>
            <a:cxnSpLocks/>
          </p:cNvCxnSpPr>
          <p:nvPr/>
        </p:nvCxnSpPr>
        <p:spPr>
          <a:xfrm>
            <a:off x="377030" y="133350"/>
            <a:ext cx="0" cy="576263"/>
          </a:xfrm>
          <a:prstGeom prst="line">
            <a:avLst/>
          </a:prstGeom>
          <a:ln w="38100">
            <a:solidFill>
              <a:srgbClr val="D0B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2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534</Words>
  <Application>Microsoft Office PowerPoint</Application>
  <PresentationFormat>와이드스크린</PresentationFormat>
  <Paragraphs>105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12롯데마트행복Bold</vt:lpstr>
      <vt:lpstr>나눔스퀘어 Bold</vt:lpstr>
      <vt:lpstr>나눔스퀘어 ExtraBold</vt:lpstr>
      <vt:lpstr>맑은 고딕</vt:lpstr>
      <vt:lpstr>카페24 당당해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28</cp:revision>
  <dcterms:created xsi:type="dcterms:W3CDTF">2021-02-02T06:04:30Z</dcterms:created>
  <dcterms:modified xsi:type="dcterms:W3CDTF">2021-02-04T07:39:47Z</dcterms:modified>
</cp:coreProperties>
</file>